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chive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Poppins Bold" panose="020B0604020202020204" charset="0"/>
      <p:regular r:id="rId22"/>
    </p:embeddedFont>
    <p:embeddedFont>
      <p:font typeface="Zuume Rough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50700" y="-63322"/>
            <a:ext cx="14284176" cy="4158024"/>
          </a:xfrm>
          <a:custGeom>
            <a:avLst/>
            <a:gdLst/>
            <a:ahLst/>
            <a:cxnLst/>
            <a:rect l="l" t="t" r="r" b="b"/>
            <a:pathLst>
              <a:path w="14284176" h="4158024">
                <a:moveTo>
                  <a:pt x="0" y="0"/>
                </a:moveTo>
                <a:lnTo>
                  <a:pt x="14284176" y="0"/>
                </a:lnTo>
                <a:lnTo>
                  <a:pt x="14284176" y="4158024"/>
                </a:lnTo>
                <a:lnTo>
                  <a:pt x="0" y="4158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3398806"/>
            <a:ext cx="1285875" cy="1285856"/>
          </a:xfrm>
          <a:custGeom>
            <a:avLst/>
            <a:gdLst/>
            <a:ahLst/>
            <a:cxnLst/>
            <a:rect l="l" t="t" r="r" b="b"/>
            <a:pathLst>
              <a:path w="1285875" h="1285856">
                <a:moveTo>
                  <a:pt x="0" y="0"/>
                </a:moveTo>
                <a:lnTo>
                  <a:pt x="1285875" y="0"/>
                </a:lnTo>
                <a:lnTo>
                  <a:pt x="1285875" y="1285856"/>
                </a:lnTo>
                <a:lnTo>
                  <a:pt x="0" y="1285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3244440">
            <a:off x="16365045" y="2754935"/>
            <a:ext cx="1352645" cy="1286132"/>
            <a:chOff x="0" y="0"/>
            <a:chExt cx="1803527" cy="1714843"/>
          </a:xfrm>
        </p:grpSpPr>
        <p:sp>
          <p:nvSpPr>
            <p:cNvPr id="6" name="Freeform 6"/>
            <p:cNvSpPr/>
            <p:nvPr/>
          </p:nvSpPr>
          <p:spPr>
            <a:xfrm flipV="1">
              <a:off x="0" y="0"/>
              <a:ext cx="1803527" cy="1714881"/>
            </a:xfrm>
            <a:custGeom>
              <a:avLst/>
              <a:gdLst/>
              <a:ahLst/>
              <a:cxnLst/>
              <a:rect l="l" t="t" r="r" b="b"/>
              <a:pathLst>
                <a:path w="1803527" h="1714881">
                  <a:moveTo>
                    <a:pt x="1803146" y="1714881"/>
                  </a:moveTo>
                  <a:lnTo>
                    <a:pt x="0" y="1714500"/>
                  </a:lnTo>
                  <a:lnTo>
                    <a:pt x="381" y="0"/>
                  </a:lnTo>
                  <a:lnTo>
                    <a:pt x="1803527" y="381"/>
                  </a:lnTo>
                  <a:lnTo>
                    <a:pt x="1803146" y="1714881"/>
                  </a:lnTo>
                  <a:close/>
                </a:path>
              </a:pathLst>
            </a:custGeom>
            <a:blipFill>
              <a:blip r:embed="rId6"/>
              <a:stretch>
                <a:fillRect r="-11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6480831" y="6613950"/>
            <a:ext cx="787603" cy="790556"/>
          </a:xfrm>
          <a:custGeom>
            <a:avLst/>
            <a:gdLst/>
            <a:ahLst/>
            <a:cxnLst/>
            <a:rect l="l" t="t" r="r" b="b"/>
            <a:pathLst>
              <a:path w="787603" h="790556">
                <a:moveTo>
                  <a:pt x="787603" y="0"/>
                </a:moveTo>
                <a:lnTo>
                  <a:pt x="0" y="0"/>
                </a:lnTo>
                <a:lnTo>
                  <a:pt x="0" y="790556"/>
                </a:lnTo>
                <a:lnTo>
                  <a:pt x="787603" y="790556"/>
                </a:lnTo>
                <a:lnTo>
                  <a:pt x="787603" y="0"/>
                </a:lnTo>
                <a:close/>
              </a:path>
            </a:pathLst>
          </a:custGeom>
          <a:blipFill>
            <a:blip r:embed="rId5"/>
            <a:stretch>
              <a:fillRect t="-2" r="-37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9777840">
            <a:off x="993400" y="7745482"/>
            <a:ext cx="1352550" cy="1285875"/>
            <a:chOff x="0" y="0"/>
            <a:chExt cx="1803400" cy="1714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3400" cy="1714500"/>
            </a:xfrm>
            <a:custGeom>
              <a:avLst/>
              <a:gdLst/>
              <a:ahLst/>
              <a:cxnLst/>
              <a:rect l="l" t="t" r="r" b="b"/>
              <a:pathLst>
                <a:path w="1803400" h="1714500">
                  <a:moveTo>
                    <a:pt x="0" y="1714500"/>
                  </a:moveTo>
                  <a:lnTo>
                    <a:pt x="112268" y="1714500"/>
                  </a:lnTo>
                  <a:lnTo>
                    <a:pt x="1803400" y="1714500"/>
                  </a:lnTo>
                  <a:lnTo>
                    <a:pt x="1803400" y="0"/>
                  </a:lnTo>
                  <a:lnTo>
                    <a:pt x="0" y="0"/>
                  </a:lnTo>
                  <a:lnTo>
                    <a:pt x="0" y="1693545"/>
                  </a:lnTo>
                  <a:lnTo>
                    <a:pt x="0" y="17145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28318" y="3736115"/>
            <a:ext cx="10315594" cy="6550885"/>
          </a:xfrm>
          <a:custGeom>
            <a:avLst/>
            <a:gdLst/>
            <a:ahLst/>
            <a:cxnLst/>
            <a:rect l="l" t="t" r="r" b="b"/>
            <a:pathLst>
              <a:path w="10315594" h="6550885">
                <a:moveTo>
                  <a:pt x="0" y="0"/>
                </a:moveTo>
                <a:lnTo>
                  <a:pt x="10315594" y="0"/>
                </a:lnTo>
                <a:lnTo>
                  <a:pt x="10315594" y="6550885"/>
                </a:lnTo>
                <a:lnTo>
                  <a:pt x="0" y="6550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2482293" y="8238068"/>
            <a:ext cx="5027562" cy="1522352"/>
          </a:xfrm>
          <a:custGeom>
            <a:avLst/>
            <a:gdLst/>
            <a:ahLst/>
            <a:cxnLst/>
            <a:rect l="l" t="t" r="r" b="b"/>
            <a:pathLst>
              <a:path w="5027562" h="1522352">
                <a:moveTo>
                  <a:pt x="0" y="0"/>
                </a:moveTo>
                <a:lnTo>
                  <a:pt x="5027562" y="0"/>
                </a:lnTo>
                <a:lnTo>
                  <a:pt x="5027562" y="1522352"/>
                </a:lnTo>
                <a:lnTo>
                  <a:pt x="0" y="1522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546530" y="702288"/>
            <a:ext cx="9194864" cy="265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0"/>
              </a:lnSpc>
            </a:pPr>
            <a:r>
              <a:rPr lang="en-US" sz="9041">
                <a:solidFill>
                  <a:srgbClr val="FFFFFF"/>
                </a:solidFill>
                <a:latin typeface="Zuume Rough Bold"/>
              </a:rPr>
              <a:t>PIZZA SALES ANALYSIS USING 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01618" y="8733863"/>
            <a:ext cx="3790340" cy="61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 Bold"/>
              </a:rPr>
              <a:t>By  Rati 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493311" y="7130767"/>
            <a:ext cx="3924300" cy="2695556"/>
          </a:xfrm>
          <a:custGeom>
            <a:avLst/>
            <a:gdLst/>
            <a:ahLst/>
            <a:cxnLst/>
            <a:rect l="l" t="t" r="r" b="b"/>
            <a:pathLst>
              <a:path w="3924300" h="2695556">
                <a:moveTo>
                  <a:pt x="0" y="0"/>
                </a:moveTo>
                <a:lnTo>
                  <a:pt x="3924300" y="0"/>
                </a:lnTo>
                <a:lnTo>
                  <a:pt x="3924300" y="2695556"/>
                </a:lnTo>
                <a:lnTo>
                  <a:pt x="0" y="2695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03549"/>
            <a:ext cx="16583720" cy="1460506"/>
            <a:chOff x="0" y="0"/>
            <a:chExt cx="16583724" cy="146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83788" cy="1460500"/>
            </a:xfrm>
            <a:custGeom>
              <a:avLst/>
              <a:gdLst/>
              <a:ahLst/>
              <a:cxnLst/>
              <a:rect l="l" t="t" r="r" b="b"/>
              <a:pathLst>
                <a:path w="16583788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6380588" y="0"/>
                  </a:lnTo>
                  <a:cubicBezTo>
                    <a:pt x="16492728" y="0"/>
                    <a:pt x="16583788" y="90932"/>
                    <a:pt x="16583788" y="203200"/>
                  </a:cubicBezTo>
                  <a:lnTo>
                    <a:pt x="16583788" y="609600"/>
                  </a:lnTo>
                  <a:cubicBezTo>
                    <a:pt x="16583788" y="721868"/>
                    <a:pt x="16492855" y="812800"/>
                    <a:pt x="16380588" y="812800"/>
                  </a:cubicBezTo>
                  <a:lnTo>
                    <a:pt x="8662289" y="812800"/>
                  </a:lnTo>
                  <a:cubicBezTo>
                    <a:pt x="8608441" y="812800"/>
                    <a:pt x="8556752" y="834263"/>
                    <a:pt x="8518652" y="872363"/>
                  </a:cubicBezTo>
                  <a:cubicBezTo>
                    <a:pt x="8480552" y="910463"/>
                    <a:pt x="8459089" y="962152"/>
                    <a:pt x="8459089" y="1016000"/>
                  </a:cubicBezTo>
                  <a:lnTo>
                    <a:pt x="8459089" y="1257300"/>
                  </a:lnTo>
                  <a:cubicBezTo>
                    <a:pt x="8459089" y="1311148"/>
                    <a:pt x="8437626" y="1362837"/>
                    <a:pt x="8399526" y="1400937"/>
                  </a:cubicBezTo>
                  <a:cubicBezTo>
                    <a:pt x="8361426" y="1439037"/>
                    <a:pt x="8309737" y="1460500"/>
                    <a:pt x="8255889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612389" y="1802879"/>
            <a:ext cx="10868578" cy="5061188"/>
          </a:xfrm>
          <a:custGeom>
            <a:avLst/>
            <a:gdLst/>
            <a:ahLst/>
            <a:cxnLst/>
            <a:rect l="l" t="t" r="r" b="b"/>
            <a:pathLst>
              <a:path w="10868578" h="5061188">
                <a:moveTo>
                  <a:pt x="0" y="0"/>
                </a:moveTo>
                <a:lnTo>
                  <a:pt x="10868578" y="0"/>
                </a:lnTo>
                <a:lnTo>
                  <a:pt x="10868578" y="5061188"/>
                </a:lnTo>
                <a:lnTo>
                  <a:pt x="0" y="5061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67271"/>
            <a:ext cx="16177193" cy="129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999" dirty="0">
                <a:solidFill>
                  <a:srgbClr val="FFFFFF"/>
                </a:solidFill>
                <a:latin typeface="Archive"/>
              </a:rPr>
              <a:t>6.JOIN THE NECESSARY TABLES TO FIND THE TOTAL QUANTITY OF EACH PIZZA CATEGORY ORDERED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565246" y="1396289"/>
            <a:ext cx="10963256" cy="2990850"/>
          </a:xfrm>
          <a:custGeom>
            <a:avLst/>
            <a:gdLst/>
            <a:ahLst/>
            <a:cxnLst/>
            <a:rect l="l" t="t" r="r" b="b"/>
            <a:pathLst>
              <a:path w="10963256" h="2990850">
                <a:moveTo>
                  <a:pt x="0" y="0"/>
                </a:moveTo>
                <a:lnTo>
                  <a:pt x="10963256" y="0"/>
                </a:lnTo>
                <a:lnTo>
                  <a:pt x="10963256" y="2990850"/>
                </a:lnTo>
                <a:lnTo>
                  <a:pt x="0" y="2990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920038" y="4666850"/>
            <a:ext cx="2447925" cy="5514956"/>
          </a:xfrm>
          <a:custGeom>
            <a:avLst/>
            <a:gdLst/>
            <a:ahLst/>
            <a:cxnLst/>
            <a:rect l="l" t="t" r="r" b="b"/>
            <a:pathLst>
              <a:path w="2447925" h="5514956">
                <a:moveTo>
                  <a:pt x="0" y="0"/>
                </a:moveTo>
                <a:lnTo>
                  <a:pt x="2447924" y="0"/>
                </a:lnTo>
                <a:lnTo>
                  <a:pt x="2447924" y="5514956"/>
                </a:lnTo>
                <a:lnTo>
                  <a:pt x="0" y="55149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00796" y="203549"/>
            <a:ext cx="16933574" cy="812797"/>
            <a:chOff x="0" y="0"/>
            <a:chExt cx="1693357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33672" cy="812800"/>
            </a:xfrm>
            <a:custGeom>
              <a:avLst/>
              <a:gdLst/>
              <a:ahLst/>
              <a:cxnLst/>
              <a:rect l="l" t="t" r="r" b="b"/>
              <a:pathLst>
                <a:path w="16933672" h="812800">
                  <a:moveTo>
                    <a:pt x="203200" y="0"/>
                  </a:moveTo>
                  <a:lnTo>
                    <a:pt x="16730472" y="0"/>
                  </a:lnTo>
                  <a:cubicBezTo>
                    <a:pt x="16842612" y="0"/>
                    <a:pt x="16933672" y="90932"/>
                    <a:pt x="16933672" y="203200"/>
                  </a:cubicBezTo>
                  <a:lnTo>
                    <a:pt x="16933672" y="609600"/>
                  </a:lnTo>
                  <a:cubicBezTo>
                    <a:pt x="16933672" y="721868"/>
                    <a:pt x="16842739" y="812800"/>
                    <a:pt x="16730472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3993" y="219646"/>
            <a:ext cx="16527161" cy="68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chive"/>
              </a:rPr>
              <a:t>7.DETERMINE THE DISTRIBUTION OF ORDERS BY HOUR OF THE DAY.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551168" y="2056152"/>
            <a:ext cx="9906000" cy="4010015"/>
          </a:xfrm>
          <a:custGeom>
            <a:avLst/>
            <a:gdLst/>
            <a:ahLst/>
            <a:cxnLst/>
            <a:rect l="l" t="t" r="r" b="b"/>
            <a:pathLst>
              <a:path w="9906000" h="4010015">
                <a:moveTo>
                  <a:pt x="0" y="0"/>
                </a:moveTo>
                <a:lnTo>
                  <a:pt x="9906000" y="0"/>
                </a:lnTo>
                <a:lnTo>
                  <a:pt x="9906000" y="4010016"/>
                </a:lnTo>
                <a:lnTo>
                  <a:pt x="0" y="4010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575066" y="6590043"/>
            <a:ext cx="2943225" cy="2876550"/>
          </a:xfrm>
          <a:custGeom>
            <a:avLst/>
            <a:gdLst/>
            <a:ahLst/>
            <a:cxnLst/>
            <a:rect l="l" t="t" r="r" b="b"/>
            <a:pathLst>
              <a:path w="2943225" h="2876550">
                <a:moveTo>
                  <a:pt x="0" y="0"/>
                </a:moveTo>
                <a:lnTo>
                  <a:pt x="2943225" y="0"/>
                </a:lnTo>
                <a:lnTo>
                  <a:pt x="2943225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00796" y="203549"/>
            <a:ext cx="14346107" cy="1460506"/>
            <a:chOff x="0" y="0"/>
            <a:chExt cx="14346110" cy="1460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46174" cy="1460500"/>
            </a:xfrm>
            <a:custGeom>
              <a:avLst/>
              <a:gdLst/>
              <a:ahLst/>
              <a:cxnLst/>
              <a:rect l="l" t="t" r="r" b="b"/>
              <a:pathLst>
                <a:path w="14346174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4142847" y="0"/>
                  </a:lnTo>
                  <a:cubicBezTo>
                    <a:pt x="14255114" y="0"/>
                    <a:pt x="14346174" y="90932"/>
                    <a:pt x="14346174" y="203200"/>
                  </a:cubicBezTo>
                  <a:lnTo>
                    <a:pt x="14346174" y="609600"/>
                  </a:lnTo>
                  <a:cubicBezTo>
                    <a:pt x="14346174" y="721868"/>
                    <a:pt x="14255242" y="812800"/>
                    <a:pt x="14142847" y="812800"/>
                  </a:cubicBezTo>
                  <a:lnTo>
                    <a:pt x="6873113" y="812800"/>
                  </a:lnTo>
                  <a:cubicBezTo>
                    <a:pt x="6819265" y="812800"/>
                    <a:pt x="6767576" y="834263"/>
                    <a:pt x="6729476" y="872363"/>
                  </a:cubicBezTo>
                  <a:cubicBezTo>
                    <a:pt x="6691376" y="910463"/>
                    <a:pt x="6670040" y="962152"/>
                    <a:pt x="6670040" y="1016000"/>
                  </a:cubicBezTo>
                  <a:lnTo>
                    <a:pt x="6670040" y="1257300"/>
                  </a:lnTo>
                  <a:cubicBezTo>
                    <a:pt x="6670040" y="1311148"/>
                    <a:pt x="6648577" y="1362837"/>
                    <a:pt x="6610477" y="1400937"/>
                  </a:cubicBezTo>
                  <a:cubicBezTo>
                    <a:pt x="6572377" y="1439037"/>
                    <a:pt x="6520688" y="1460500"/>
                    <a:pt x="6466840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3993" y="267271"/>
            <a:ext cx="13939676" cy="129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999" dirty="0">
                <a:solidFill>
                  <a:srgbClr val="FFFFFF"/>
                </a:solidFill>
                <a:latin typeface="Archive"/>
              </a:rPr>
              <a:t>8.JOIN RELEVANT TABLES TO FIND THE CATEGORY-WISE DISTRIBUTION OF PIZZAS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805138" y="7693952"/>
            <a:ext cx="4182004" cy="1295400"/>
          </a:xfrm>
          <a:custGeom>
            <a:avLst/>
            <a:gdLst/>
            <a:ahLst/>
            <a:cxnLst/>
            <a:rect l="l" t="t" r="r" b="b"/>
            <a:pathLst>
              <a:path w="4182004" h="1295400">
                <a:moveTo>
                  <a:pt x="0" y="0"/>
                </a:moveTo>
                <a:lnTo>
                  <a:pt x="4182004" y="0"/>
                </a:lnTo>
                <a:lnTo>
                  <a:pt x="4182004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566" b="-145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03549"/>
            <a:ext cx="15673321" cy="1460506"/>
            <a:chOff x="0" y="0"/>
            <a:chExt cx="15673324" cy="146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3324" cy="1460500"/>
            </a:xfrm>
            <a:custGeom>
              <a:avLst/>
              <a:gdLst/>
              <a:ahLst/>
              <a:cxnLst/>
              <a:rect l="l" t="t" r="r" b="b"/>
              <a:pathLst>
                <a:path w="15673324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5470124" y="0"/>
                  </a:lnTo>
                  <a:cubicBezTo>
                    <a:pt x="15582264" y="0"/>
                    <a:pt x="15673324" y="90932"/>
                    <a:pt x="15673324" y="203200"/>
                  </a:cubicBezTo>
                  <a:lnTo>
                    <a:pt x="15673324" y="609600"/>
                  </a:lnTo>
                  <a:cubicBezTo>
                    <a:pt x="15673324" y="721868"/>
                    <a:pt x="15582392" y="812800"/>
                    <a:pt x="15470124" y="812800"/>
                  </a:cubicBezTo>
                  <a:lnTo>
                    <a:pt x="10303764" y="812800"/>
                  </a:lnTo>
                  <a:cubicBezTo>
                    <a:pt x="10191496" y="812800"/>
                    <a:pt x="10100564" y="903732"/>
                    <a:pt x="10100564" y="1016000"/>
                  </a:cubicBezTo>
                  <a:lnTo>
                    <a:pt x="10100564" y="1257300"/>
                  </a:lnTo>
                  <a:cubicBezTo>
                    <a:pt x="10100564" y="1311148"/>
                    <a:pt x="10079101" y="1362837"/>
                    <a:pt x="10041001" y="1400937"/>
                  </a:cubicBezTo>
                  <a:cubicBezTo>
                    <a:pt x="10002901" y="1439037"/>
                    <a:pt x="9951212" y="1460500"/>
                    <a:pt x="9897491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65374" y="2071843"/>
            <a:ext cx="10861532" cy="4438920"/>
          </a:xfrm>
          <a:custGeom>
            <a:avLst/>
            <a:gdLst/>
            <a:ahLst/>
            <a:cxnLst/>
            <a:rect l="l" t="t" r="r" b="b"/>
            <a:pathLst>
              <a:path w="10861532" h="4438920">
                <a:moveTo>
                  <a:pt x="0" y="0"/>
                </a:moveTo>
                <a:lnTo>
                  <a:pt x="10861532" y="0"/>
                </a:lnTo>
                <a:lnTo>
                  <a:pt x="10861532" y="4438920"/>
                </a:lnTo>
                <a:lnTo>
                  <a:pt x="0" y="44389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67271"/>
            <a:ext cx="15266946" cy="129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999" dirty="0">
                <a:solidFill>
                  <a:srgbClr val="FFFFFF"/>
                </a:solidFill>
                <a:latin typeface="Archive"/>
              </a:rPr>
              <a:t>9.GROUP THE ORDERS BY DATE AND CALCULATE THE AVERAGE NUMBER OF PIZZAS ORDERED PER DAY..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650918" y="7635287"/>
            <a:ext cx="5534006" cy="1933556"/>
          </a:xfrm>
          <a:custGeom>
            <a:avLst/>
            <a:gdLst/>
            <a:ahLst/>
            <a:cxnLst/>
            <a:rect l="l" t="t" r="r" b="b"/>
            <a:pathLst>
              <a:path w="5534006" h="1933556">
                <a:moveTo>
                  <a:pt x="0" y="0"/>
                </a:moveTo>
                <a:lnTo>
                  <a:pt x="5534006" y="0"/>
                </a:lnTo>
                <a:lnTo>
                  <a:pt x="5534006" y="1933556"/>
                </a:lnTo>
                <a:lnTo>
                  <a:pt x="0" y="1933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63052"/>
            <a:ext cx="16222913" cy="1460506"/>
            <a:chOff x="0" y="0"/>
            <a:chExt cx="16222916" cy="146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2980" cy="1460500"/>
            </a:xfrm>
            <a:custGeom>
              <a:avLst/>
              <a:gdLst/>
              <a:ahLst/>
              <a:cxnLst/>
              <a:rect l="l" t="t" r="r" b="b"/>
              <a:pathLst>
                <a:path w="16222980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6019780" y="0"/>
                  </a:lnTo>
                  <a:cubicBezTo>
                    <a:pt x="16131921" y="0"/>
                    <a:pt x="16222980" y="90932"/>
                    <a:pt x="16222980" y="203200"/>
                  </a:cubicBezTo>
                  <a:lnTo>
                    <a:pt x="16222980" y="609600"/>
                  </a:lnTo>
                  <a:cubicBezTo>
                    <a:pt x="16222980" y="721868"/>
                    <a:pt x="16132048" y="812800"/>
                    <a:pt x="16019780" y="812800"/>
                  </a:cubicBezTo>
                  <a:lnTo>
                    <a:pt x="3196082" y="812800"/>
                  </a:lnTo>
                  <a:cubicBezTo>
                    <a:pt x="3083814" y="812800"/>
                    <a:pt x="2992882" y="903732"/>
                    <a:pt x="2992882" y="1016000"/>
                  </a:cubicBezTo>
                  <a:lnTo>
                    <a:pt x="2992882" y="1257300"/>
                  </a:lnTo>
                  <a:cubicBezTo>
                    <a:pt x="2992882" y="1369568"/>
                    <a:pt x="2901950" y="1460500"/>
                    <a:pt x="2789682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971351" y="1723558"/>
            <a:ext cx="10893140" cy="5309802"/>
          </a:xfrm>
          <a:custGeom>
            <a:avLst/>
            <a:gdLst/>
            <a:ahLst/>
            <a:cxnLst/>
            <a:rect l="l" t="t" r="r" b="b"/>
            <a:pathLst>
              <a:path w="10893140" h="5309802">
                <a:moveTo>
                  <a:pt x="0" y="0"/>
                </a:moveTo>
                <a:lnTo>
                  <a:pt x="10893140" y="0"/>
                </a:lnTo>
                <a:lnTo>
                  <a:pt x="10893140" y="5309803"/>
                </a:lnTo>
                <a:lnTo>
                  <a:pt x="0" y="5309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326774"/>
            <a:ext cx="15816548" cy="129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600" dirty="0">
                <a:solidFill>
                  <a:srgbClr val="FFFFFF"/>
                </a:solidFill>
                <a:latin typeface="Archive"/>
              </a:rPr>
              <a:t>10.DETERMINE THE TOP 3 MOST ORDERED PIZZA TYPES BASED ON REVENUE..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883265" y="4105275"/>
            <a:ext cx="2895600" cy="2076450"/>
          </a:xfrm>
          <a:custGeom>
            <a:avLst/>
            <a:gdLst/>
            <a:ahLst/>
            <a:cxnLst/>
            <a:rect l="l" t="t" r="r" b="b"/>
            <a:pathLst>
              <a:path w="2895600" h="2076450">
                <a:moveTo>
                  <a:pt x="0" y="0"/>
                </a:moveTo>
                <a:lnTo>
                  <a:pt x="2895600" y="0"/>
                </a:lnTo>
                <a:lnTo>
                  <a:pt x="2895600" y="2076450"/>
                </a:ln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63052"/>
            <a:ext cx="17340958" cy="1460506"/>
            <a:chOff x="0" y="0"/>
            <a:chExt cx="17340961" cy="146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40962" cy="1460500"/>
            </a:xfrm>
            <a:custGeom>
              <a:avLst/>
              <a:gdLst/>
              <a:ahLst/>
              <a:cxnLst/>
              <a:rect l="l" t="t" r="r" b="b"/>
              <a:pathLst>
                <a:path w="17340962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7137762" y="0"/>
                  </a:lnTo>
                  <a:cubicBezTo>
                    <a:pt x="17249902" y="0"/>
                    <a:pt x="17340962" y="90932"/>
                    <a:pt x="17340962" y="203200"/>
                  </a:cubicBezTo>
                  <a:lnTo>
                    <a:pt x="17340962" y="609600"/>
                  </a:lnTo>
                  <a:cubicBezTo>
                    <a:pt x="17340962" y="721868"/>
                    <a:pt x="17250029" y="812800"/>
                    <a:pt x="17137762" y="812800"/>
                  </a:cubicBezTo>
                  <a:lnTo>
                    <a:pt x="5485892" y="812800"/>
                  </a:lnTo>
                  <a:cubicBezTo>
                    <a:pt x="5432044" y="812800"/>
                    <a:pt x="5380355" y="834263"/>
                    <a:pt x="5342255" y="872363"/>
                  </a:cubicBezTo>
                  <a:cubicBezTo>
                    <a:pt x="5304155" y="910463"/>
                    <a:pt x="5282692" y="962152"/>
                    <a:pt x="5282692" y="1016000"/>
                  </a:cubicBezTo>
                  <a:lnTo>
                    <a:pt x="5282692" y="1257300"/>
                  </a:lnTo>
                  <a:cubicBezTo>
                    <a:pt x="5282692" y="1369568"/>
                    <a:pt x="5191760" y="1460500"/>
                    <a:pt x="5079492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82659" y="2268990"/>
            <a:ext cx="8693113" cy="5836575"/>
          </a:xfrm>
          <a:custGeom>
            <a:avLst/>
            <a:gdLst/>
            <a:ahLst/>
            <a:cxnLst/>
            <a:rect l="l" t="t" r="r" b="b"/>
            <a:pathLst>
              <a:path w="8693113" h="5836575">
                <a:moveTo>
                  <a:pt x="0" y="0"/>
                </a:moveTo>
                <a:lnTo>
                  <a:pt x="8693113" y="0"/>
                </a:lnTo>
                <a:lnTo>
                  <a:pt x="8693113" y="5836575"/>
                </a:lnTo>
                <a:lnTo>
                  <a:pt x="0" y="5836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8" r="-8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326774"/>
            <a:ext cx="16934545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3600" dirty="0">
                <a:solidFill>
                  <a:srgbClr val="FFFFFF"/>
                </a:solidFill>
                <a:latin typeface="Archive"/>
              </a:rPr>
              <a:t>11.CALCULATE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007473" y="2892152"/>
            <a:ext cx="3333750" cy="5514956"/>
          </a:xfrm>
          <a:custGeom>
            <a:avLst/>
            <a:gdLst/>
            <a:ahLst/>
            <a:cxnLst/>
            <a:rect l="l" t="t" r="r" b="b"/>
            <a:pathLst>
              <a:path w="3333750" h="5514956">
                <a:moveTo>
                  <a:pt x="0" y="0"/>
                </a:moveTo>
                <a:lnTo>
                  <a:pt x="3333750" y="0"/>
                </a:lnTo>
                <a:lnTo>
                  <a:pt x="3333750" y="5514956"/>
                </a:lnTo>
                <a:lnTo>
                  <a:pt x="0" y="5514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63052"/>
            <a:ext cx="16043748" cy="812797"/>
            <a:chOff x="0" y="0"/>
            <a:chExt cx="1604375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43783" cy="812800"/>
            </a:xfrm>
            <a:custGeom>
              <a:avLst/>
              <a:gdLst/>
              <a:ahLst/>
              <a:cxnLst/>
              <a:rect l="l" t="t" r="r" b="b"/>
              <a:pathLst>
                <a:path w="16043783" h="812800">
                  <a:moveTo>
                    <a:pt x="203200" y="0"/>
                  </a:moveTo>
                  <a:lnTo>
                    <a:pt x="15840583" y="0"/>
                  </a:lnTo>
                  <a:cubicBezTo>
                    <a:pt x="15952851" y="0"/>
                    <a:pt x="16043783" y="90932"/>
                    <a:pt x="16043783" y="203200"/>
                  </a:cubicBezTo>
                  <a:lnTo>
                    <a:pt x="16043783" y="609600"/>
                  </a:lnTo>
                  <a:cubicBezTo>
                    <a:pt x="16043783" y="721868"/>
                    <a:pt x="15952851" y="812800"/>
                    <a:pt x="15840583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091816"/>
            <a:ext cx="10659190" cy="4772252"/>
          </a:xfrm>
          <a:custGeom>
            <a:avLst/>
            <a:gdLst/>
            <a:ahLst/>
            <a:cxnLst/>
            <a:rect l="l" t="t" r="r" b="b"/>
            <a:pathLst>
              <a:path w="10659190" h="4772252">
                <a:moveTo>
                  <a:pt x="0" y="0"/>
                </a:moveTo>
                <a:lnTo>
                  <a:pt x="10659190" y="0"/>
                </a:lnTo>
                <a:lnTo>
                  <a:pt x="10659190" y="4772251"/>
                </a:lnTo>
                <a:lnTo>
                  <a:pt x="0" y="4772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79149"/>
            <a:ext cx="15637231" cy="66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dirty="0">
                <a:solidFill>
                  <a:srgbClr val="FFFFFF"/>
                </a:solidFill>
                <a:latin typeface="Archive"/>
              </a:rPr>
              <a:t>12.   ANALYZE THE CUMULATIVE REVENUE GENERATED OVER TIME.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311841" y="3201172"/>
            <a:ext cx="6562706" cy="3552806"/>
          </a:xfrm>
          <a:custGeom>
            <a:avLst/>
            <a:gdLst/>
            <a:ahLst/>
            <a:cxnLst/>
            <a:rect l="l" t="t" r="r" b="b"/>
            <a:pathLst>
              <a:path w="6562706" h="3552806">
                <a:moveTo>
                  <a:pt x="0" y="0"/>
                </a:moveTo>
                <a:lnTo>
                  <a:pt x="6562706" y="0"/>
                </a:lnTo>
                <a:lnTo>
                  <a:pt x="6562706" y="3552805"/>
                </a:lnTo>
                <a:lnTo>
                  <a:pt x="0" y="3552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05135" y="152991"/>
            <a:ext cx="15985236" cy="1460506"/>
            <a:chOff x="0" y="0"/>
            <a:chExt cx="15985236" cy="1460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85237" cy="1460500"/>
            </a:xfrm>
            <a:custGeom>
              <a:avLst/>
              <a:gdLst/>
              <a:ahLst/>
              <a:cxnLst/>
              <a:rect l="l" t="t" r="r" b="b"/>
              <a:pathLst>
                <a:path w="15985237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5782037" y="0"/>
                  </a:lnTo>
                  <a:cubicBezTo>
                    <a:pt x="15894177" y="0"/>
                    <a:pt x="15985237" y="90932"/>
                    <a:pt x="15985237" y="203200"/>
                  </a:cubicBezTo>
                  <a:lnTo>
                    <a:pt x="15985237" y="609600"/>
                  </a:lnTo>
                  <a:cubicBezTo>
                    <a:pt x="15985237" y="721868"/>
                    <a:pt x="15894304" y="812800"/>
                    <a:pt x="15782037" y="812800"/>
                  </a:cubicBezTo>
                  <a:lnTo>
                    <a:pt x="10268204" y="812800"/>
                  </a:lnTo>
                  <a:cubicBezTo>
                    <a:pt x="10155936" y="812800"/>
                    <a:pt x="10064877" y="903732"/>
                    <a:pt x="10064877" y="1016000"/>
                  </a:cubicBezTo>
                  <a:lnTo>
                    <a:pt x="10064877" y="1257300"/>
                  </a:lnTo>
                  <a:cubicBezTo>
                    <a:pt x="10064877" y="1369568"/>
                    <a:pt x="9973945" y="1460500"/>
                    <a:pt x="9861677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18809" y="2189072"/>
            <a:ext cx="8776926" cy="5577005"/>
          </a:xfrm>
          <a:custGeom>
            <a:avLst/>
            <a:gdLst/>
            <a:ahLst/>
            <a:cxnLst/>
            <a:rect l="l" t="t" r="r" b="b"/>
            <a:pathLst>
              <a:path w="8776926" h="5577005">
                <a:moveTo>
                  <a:pt x="0" y="0"/>
                </a:moveTo>
                <a:lnTo>
                  <a:pt x="8776927" y="0"/>
                </a:lnTo>
                <a:lnTo>
                  <a:pt x="8776927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05135" y="244221"/>
            <a:ext cx="15667806" cy="126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999" spc="7">
                <a:solidFill>
                  <a:srgbClr val="FFFFFF"/>
                </a:solidFill>
                <a:latin typeface="Archive"/>
              </a:rPr>
              <a:t> 13) Determine the top 3 most ordered pizza types based on revenue for each pizza category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925296" y="3173454"/>
            <a:ext cx="1362704" cy="3943350"/>
          </a:xfrm>
          <a:custGeom>
            <a:avLst/>
            <a:gdLst/>
            <a:ahLst/>
            <a:cxnLst/>
            <a:rect l="l" t="t" r="r" b="b"/>
            <a:pathLst>
              <a:path w="1362704" h="3943350">
                <a:moveTo>
                  <a:pt x="0" y="0"/>
                </a:moveTo>
                <a:lnTo>
                  <a:pt x="1362704" y="0"/>
                </a:lnTo>
                <a:lnTo>
                  <a:pt x="1362704" y="3943350"/>
                </a:lnTo>
                <a:lnTo>
                  <a:pt x="0" y="394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61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63503" y="3972782"/>
            <a:ext cx="2530669" cy="3613147"/>
          </a:xfrm>
          <a:custGeom>
            <a:avLst/>
            <a:gdLst/>
            <a:ahLst/>
            <a:cxnLst/>
            <a:rect l="l" t="t" r="r" b="b"/>
            <a:pathLst>
              <a:path w="2530669" h="3613147">
                <a:moveTo>
                  <a:pt x="0" y="0"/>
                </a:moveTo>
                <a:lnTo>
                  <a:pt x="2530669" y="0"/>
                </a:lnTo>
                <a:lnTo>
                  <a:pt x="2530669" y="3613147"/>
                </a:lnTo>
                <a:lnTo>
                  <a:pt x="0" y="36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719229" y="3318034"/>
            <a:ext cx="6188145" cy="274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76"/>
              </a:lnSpc>
            </a:pPr>
            <a:r>
              <a:rPr lang="en-US" sz="15697">
                <a:solidFill>
                  <a:srgbClr val="FFFFFF"/>
                </a:solidFill>
                <a:latin typeface="Zuume Rough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97363" y="1191625"/>
            <a:ext cx="1285875" cy="1285875"/>
          </a:xfrm>
          <a:custGeom>
            <a:avLst/>
            <a:gdLst/>
            <a:ahLst/>
            <a:cxnLst/>
            <a:rect l="l" t="t" r="r" b="b"/>
            <a:pathLst>
              <a:path w="1285875" h="1285875">
                <a:moveTo>
                  <a:pt x="0" y="0"/>
                </a:moveTo>
                <a:lnTo>
                  <a:pt x="1285875" y="0"/>
                </a:lnTo>
                <a:lnTo>
                  <a:pt x="1285875" y="1285875"/>
                </a:lnTo>
                <a:lnTo>
                  <a:pt x="0" y="1285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3244380">
            <a:off x="6971843" y="8149038"/>
            <a:ext cx="1843592" cy="1752981"/>
            <a:chOff x="0" y="0"/>
            <a:chExt cx="2458123" cy="2337308"/>
          </a:xfrm>
        </p:grpSpPr>
        <p:sp>
          <p:nvSpPr>
            <p:cNvPr id="5" name="Freeform 5"/>
            <p:cNvSpPr/>
            <p:nvPr/>
          </p:nvSpPr>
          <p:spPr>
            <a:xfrm flipV="1">
              <a:off x="0" y="0"/>
              <a:ext cx="2458085" cy="2337308"/>
            </a:xfrm>
            <a:custGeom>
              <a:avLst/>
              <a:gdLst/>
              <a:ahLst/>
              <a:cxnLst/>
              <a:rect l="l" t="t" r="r" b="b"/>
              <a:pathLst>
                <a:path w="2458085" h="2337308">
                  <a:moveTo>
                    <a:pt x="2457704" y="2337308"/>
                  </a:moveTo>
                  <a:lnTo>
                    <a:pt x="813308" y="2336927"/>
                  </a:lnTo>
                  <a:lnTo>
                    <a:pt x="0" y="2336800"/>
                  </a:lnTo>
                  <a:lnTo>
                    <a:pt x="508" y="0"/>
                  </a:lnTo>
                  <a:lnTo>
                    <a:pt x="306451" y="0"/>
                  </a:lnTo>
                  <a:lnTo>
                    <a:pt x="2458085" y="508"/>
                  </a:lnTo>
                  <a:lnTo>
                    <a:pt x="2457704" y="2337308"/>
                  </a:lnTo>
                  <a:close/>
                </a:path>
              </a:pathLst>
            </a:custGeom>
            <a:blipFill>
              <a:blip r:embed="rId4"/>
              <a:stretch>
                <a:fillRect r="-25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997363" y="2831640"/>
            <a:ext cx="6362700" cy="5905490"/>
          </a:xfrm>
          <a:custGeom>
            <a:avLst/>
            <a:gdLst/>
            <a:ahLst/>
            <a:cxnLst/>
            <a:rect l="l" t="t" r="r" b="b"/>
            <a:pathLst>
              <a:path w="6362700" h="5905490">
                <a:moveTo>
                  <a:pt x="0" y="0"/>
                </a:moveTo>
                <a:lnTo>
                  <a:pt x="6362700" y="0"/>
                </a:lnTo>
                <a:lnTo>
                  <a:pt x="6362700" y="5905490"/>
                </a:lnTo>
                <a:lnTo>
                  <a:pt x="0" y="590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163816" y="7417832"/>
            <a:ext cx="2476767" cy="2651646"/>
          </a:xfrm>
          <a:custGeom>
            <a:avLst/>
            <a:gdLst/>
            <a:ahLst/>
            <a:cxnLst/>
            <a:rect l="l" t="t" r="r" b="b"/>
            <a:pathLst>
              <a:path w="2476767" h="2651646">
                <a:moveTo>
                  <a:pt x="0" y="0"/>
                </a:moveTo>
                <a:lnTo>
                  <a:pt x="2476766" y="0"/>
                </a:lnTo>
                <a:lnTo>
                  <a:pt x="2476766" y="2651646"/>
                </a:lnTo>
                <a:lnTo>
                  <a:pt x="0" y="2651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101338" y="1894332"/>
            <a:ext cx="6245800" cy="1869224"/>
          </a:xfrm>
          <a:custGeom>
            <a:avLst/>
            <a:gdLst/>
            <a:ahLst/>
            <a:cxnLst/>
            <a:rect l="l" t="t" r="r" b="b"/>
            <a:pathLst>
              <a:path w="6245800" h="1869224">
                <a:moveTo>
                  <a:pt x="0" y="0"/>
                </a:moveTo>
                <a:lnTo>
                  <a:pt x="6245799" y="0"/>
                </a:lnTo>
                <a:lnTo>
                  <a:pt x="6245799" y="1869224"/>
                </a:lnTo>
                <a:lnTo>
                  <a:pt x="0" y="1869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1189865" y="1762516"/>
            <a:ext cx="2070430" cy="180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8"/>
              </a:lnSpc>
            </a:pPr>
            <a:r>
              <a:rPr lang="en-US" sz="10299">
                <a:solidFill>
                  <a:srgbClr val="FFFFFF"/>
                </a:solidFill>
                <a:latin typeface="Zuume Rough Bold"/>
              </a:rPr>
              <a:t>HELLO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0063" y="4012863"/>
            <a:ext cx="10781624" cy="149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848">
                <a:solidFill>
                  <a:srgbClr val="FFFFFF"/>
                </a:solidFill>
                <a:latin typeface="Canva Sans Bold"/>
              </a:rPr>
              <a:t>My name is Rati Yadav. In this project I have utilized SQL queries to solve the question those are related to the pizza sales.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6681" y="3133620"/>
            <a:ext cx="6742919" cy="4741488"/>
          </a:xfrm>
          <a:custGeom>
            <a:avLst/>
            <a:gdLst/>
            <a:ahLst/>
            <a:cxnLst/>
            <a:rect l="l" t="t" r="r" b="b"/>
            <a:pathLst>
              <a:path w="6742919" h="4741488">
                <a:moveTo>
                  <a:pt x="0" y="0"/>
                </a:moveTo>
                <a:lnTo>
                  <a:pt x="6742919" y="0"/>
                </a:lnTo>
                <a:lnTo>
                  <a:pt x="6742919" y="4741488"/>
                </a:lnTo>
                <a:lnTo>
                  <a:pt x="0" y="474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786355" y="2275094"/>
            <a:ext cx="6046232" cy="1812407"/>
          </a:xfrm>
          <a:custGeom>
            <a:avLst/>
            <a:gdLst/>
            <a:ahLst/>
            <a:cxnLst/>
            <a:rect l="l" t="t" r="r" b="b"/>
            <a:pathLst>
              <a:path w="6046232" h="1812407">
                <a:moveTo>
                  <a:pt x="0" y="0"/>
                </a:moveTo>
                <a:lnTo>
                  <a:pt x="6046232" y="0"/>
                </a:lnTo>
                <a:lnTo>
                  <a:pt x="6046232" y="1812407"/>
                </a:lnTo>
                <a:lnTo>
                  <a:pt x="0" y="1812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011429" y="8060379"/>
            <a:ext cx="2571664" cy="1259977"/>
          </a:xfrm>
          <a:custGeom>
            <a:avLst/>
            <a:gdLst/>
            <a:ahLst/>
            <a:cxnLst/>
            <a:rect l="l" t="t" r="r" b="b"/>
            <a:pathLst>
              <a:path w="2571664" h="1259977">
                <a:moveTo>
                  <a:pt x="0" y="0"/>
                </a:moveTo>
                <a:lnTo>
                  <a:pt x="2571664" y="0"/>
                </a:lnTo>
                <a:lnTo>
                  <a:pt x="2571664" y="1259976"/>
                </a:lnTo>
                <a:lnTo>
                  <a:pt x="0" y="125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067601" y="2255253"/>
            <a:ext cx="317982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Zuume Rough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9600" y="4343714"/>
            <a:ext cx="10758135" cy="217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1"/>
              </a:lnSpc>
            </a:pPr>
            <a:r>
              <a:rPr lang="en-US" sz="2847">
                <a:solidFill>
                  <a:srgbClr val="FFFFFF"/>
                </a:solidFill>
                <a:latin typeface="Canva Sans Bold"/>
              </a:rPr>
              <a:t>This project is all about pizza sales numbers to find out how well the restaurant is doing and what trends there are. I want to use this information to make smarter decisions and plan better for the future.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962757" y="2476500"/>
            <a:ext cx="9963150" cy="6856962"/>
          </a:xfrm>
          <a:custGeom>
            <a:avLst/>
            <a:gdLst/>
            <a:ahLst/>
            <a:cxnLst/>
            <a:rect l="l" t="t" r="r" b="b"/>
            <a:pathLst>
              <a:path w="9963150" h="7620000">
                <a:moveTo>
                  <a:pt x="0" y="0"/>
                </a:moveTo>
                <a:lnTo>
                  <a:pt x="9963150" y="0"/>
                </a:lnTo>
                <a:lnTo>
                  <a:pt x="9963150" y="7620000"/>
                </a:lnTo>
                <a:lnTo>
                  <a:pt x="0" y="762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9441" y="8007563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095184" y="-135988"/>
            <a:ext cx="7125338" cy="2307830"/>
          </a:xfrm>
          <a:custGeom>
            <a:avLst/>
            <a:gdLst/>
            <a:ahLst/>
            <a:cxnLst/>
            <a:rect l="l" t="t" r="r" b="b"/>
            <a:pathLst>
              <a:path w="7125338" h="2041912">
                <a:moveTo>
                  <a:pt x="0" y="0"/>
                </a:moveTo>
                <a:lnTo>
                  <a:pt x="7125338" y="0"/>
                </a:lnTo>
                <a:lnTo>
                  <a:pt x="7125338" y="2041912"/>
                </a:lnTo>
                <a:lnTo>
                  <a:pt x="0" y="2041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5213406" y="1017927"/>
            <a:ext cx="2250586" cy="2307831"/>
          </a:xfrm>
          <a:custGeom>
            <a:avLst/>
            <a:gdLst/>
            <a:ahLst/>
            <a:cxnLst/>
            <a:rect l="l" t="t" r="r" b="b"/>
            <a:pathLst>
              <a:path w="2250586" h="2307831">
                <a:moveTo>
                  <a:pt x="0" y="0"/>
                </a:moveTo>
                <a:lnTo>
                  <a:pt x="2250586" y="0"/>
                </a:lnTo>
                <a:lnTo>
                  <a:pt x="2250586" y="2307832"/>
                </a:lnTo>
                <a:lnTo>
                  <a:pt x="0" y="2307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283416" y="5377120"/>
            <a:ext cx="2068097" cy="3613147"/>
          </a:xfrm>
          <a:custGeom>
            <a:avLst/>
            <a:gdLst/>
            <a:ahLst/>
            <a:cxnLst/>
            <a:rect l="l" t="t" r="r" b="b"/>
            <a:pathLst>
              <a:path w="2068097" h="3613147">
                <a:moveTo>
                  <a:pt x="0" y="0"/>
                </a:moveTo>
                <a:lnTo>
                  <a:pt x="2068097" y="0"/>
                </a:lnTo>
                <a:lnTo>
                  <a:pt x="2068097" y="3613146"/>
                </a:lnTo>
                <a:lnTo>
                  <a:pt x="0" y="36131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0" y="1713557"/>
            <a:ext cx="2294896" cy="3943340"/>
          </a:xfrm>
          <a:custGeom>
            <a:avLst/>
            <a:gdLst/>
            <a:ahLst/>
            <a:cxnLst/>
            <a:rect l="l" t="t" r="r" b="b"/>
            <a:pathLst>
              <a:path w="2294896" h="3943340">
                <a:moveTo>
                  <a:pt x="0" y="0"/>
                </a:moveTo>
                <a:lnTo>
                  <a:pt x="2294896" y="0"/>
                </a:lnTo>
                <a:lnTo>
                  <a:pt x="2294896" y="3943341"/>
                </a:lnTo>
                <a:lnTo>
                  <a:pt x="0" y="3943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17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096000" y="129511"/>
            <a:ext cx="5258619" cy="1231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200" dirty="0">
                <a:solidFill>
                  <a:srgbClr val="FFFFFF"/>
                </a:solidFill>
                <a:latin typeface="Zuume Rough Bold"/>
              </a:rPr>
              <a:t>DATA MODEL 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669849" y="2179872"/>
            <a:ext cx="9915506" cy="3762385"/>
          </a:xfrm>
          <a:custGeom>
            <a:avLst/>
            <a:gdLst/>
            <a:ahLst/>
            <a:cxnLst/>
            <a:rect l="l" t="t" r="r" b="b"/>
            <a:pathLst>
              <a:path w="9915506" h="3762385">
                <a:moveTo>
                  <a:pt x="0" y="0"/>
                </a:moveTo>
                <a:lnTo>
                  <a:pt x="9915506" y="0"/>
                </a:lnTo>
                <a:lnTo>
                  <a:pt x="9915506" y="3762385"/>
                </a:lnTo>
                <a:lnTo>
                  <a:pt x="0" y="37623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53193" y="7060540"/>
            <a:ext cx="3429000" cy="1866900"/>
          </a:xfrm>
          <a:custGeom>
            <a:avLst/>
            <a:gdLst/>
            <a:ahLst/>
            <a:cxnLst/>
            <a:rect l="l" t="t" r="r" b="b"/>
            <a:pathLst>
              <a:path w="3429000" h="1866900">
                <a:moveTo>
                  <a:pt x="0" y="0"/>
                </a:moveTo>
                <a:lnTo>
                  <a:pt x="3429000" y="0"/>
                </a:lnTo>
                <a:lnTo>
                  <a:pt x="3429000" y="1866900"/>
                </a:lnTo>
                <a:lnTo>
                  <a:pt x="0" y="186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00796" y="203549"/>
            <a:ext cx="13606586" cy="812797"/>
            <a:chOff x="0" y="0"/>
            <a:chExt cx="1360659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06653" cy="812800"/>
            </a:xfrm>
            <a:custGeom>
              <a:avLst/>
              <a:gdLst/>
              <a:ahLst/>
              <a:cxnLst/>
              <a:rect l="l" t="t" r="r" b="b"/>
              <a:pathLst>
                <a:path w="13606653" h="812800">
                  <a:moveTo>
                    <a:pt x="203200" y="0"/>
                  </a:moveTo>
                  <a:lnTo>
                    <a:pt x="13403326" y="0"/>
                  </a:lnTo>
                  <a:cubicBezTo>
                    <a:pt x="13515594" y="0"/>
                    <a:pt x="13606653" y="90932"/>
                    <a:pt x="13606653" y="203200"/>
                  </a:cubicBezTo>
                  <a:lnTo>
                    <a:pt x="13606653" y="609600"/>
                  </a:lnTo>
                  <a:cubicBezTo>
                    <a:pt x="13606653" y="721868"/>
                    <a:pt x="13515721" y="812800"/>
                    <a:pt x="13403326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3993" y="219646"/>
            <a:ext cx="13200097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</a:rPr>
              <a:t>1. RETRIEVE THE TOTAL NUMBER OF ORDERS PLACED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00796" y="203549"/>
            <a:ext cx="17268282" cy="812797"/>
            <a:chOff x="0" y="0"/>
            <a:chExt cx="1726827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68317" cy="812800"/>
            </a:xfrm>
            <a:custGeom>
              <a:avLst/>
              <a:gdLst/>
              <a:ahLst/>
              <a:cxnLst/>
              <a:rect l="l" t="t" r="r" b="b"/>
              <a:pathLst>
                <a:path w="17268317" h="812800">
                  <a:moveTo>
                    <a:pt x="203200" y="0"/>
                  </a:moveTo>
                  <a:lnTo>
                    <a:pt x="17065117" y="0"/>
                  </a:lnTo>
                  <a:cubicBezTo>
                    <a:pt x="17177257" y="0"/>
                    <a:pt x="17268317" y="90932"/>
                    <a:pt x="17268317" y="203200"/>
                  </a:cubicBezTo>
                  <a:lnTo>
                    <a:pt x="17268317" y="609600"/>
                  </a:lnTo>
                  <a:cubicBezTo>
                    <a:pt x="17268317" y="721868"/>
                    <a:pt x="17177384" y="812800"/>
                    <a:pt x="17065117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2568153" y="1437577"/>
            <a:ext cx="11021644" cy="3705923"/>
          </a:xfrm>
          <a:custGeom>
            <a:avLst/>
            <a:gdLst/>
            <a:ahLst/>
            <a:cxnLst/>
            <a:rect l="l" t="t" r="r" b="b"/>
            <a:pathLst>
              <a:path w="11021644" h="3705923">
                <a:moveTo>
                  <a:pt x="0" y="0"/>
                </a:moveTo>
                <a:lnTo>
                  <a:pt x="11021645" y="0"/>
                </a:lnTo>
                <a:lnTo>
                  <a:pt x="11021645" y="3705923"/>
                </a:lnTo>
                <a:lnTo>
                  <a:pt x="0" y="370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12" b="-25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5887414" y="6171312"/>
            <a:ext cx="6409836" cy="3672256"/>
          </a:xfrm>
          <a:custGeom>
            <a:avLst/>
            <a:gdLst/>
            <a:ahLst/>
            <a:cxnLst/>
            <a:rect l="l" t="t" r="r" b="b"/>
            <a:pathLst>
              <a:path w="6409836" h="3672256">
                <a:moveTo>
                  <a:pt x="0" y="0"/>
                </a:moveTo>
                <a:lnTo>
                  <a:pt x="6409836" y="0"/>
                </a:lnTo>
                <a:lnTo>
                  <a:pt x="6409836" y="3672256"/>
                </a:lnTo>
                <a:lnTo>
                  <a:pt x="0" y="3672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172" t="-16575" r="-4748" b="-66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19646"/>
            <a:ext cx="16861898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</a:rPr>
              <a:t>2. CALCULATE THE TOTAL REVENUE GENERATED FROM PIZZA SALES.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00796" y="203549"/>
            <a:ext cx="10745753" cy="812797"/>
            <a:chOff x="0" y="0"/>
            <a:chExt cx="1074574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45724" cy="812800"/>
            </a:xfrm>
            <a:custGeom>
              <a:avLst/>
              <a:gdLst/>
              <a:ahLst/>
              <a:cxnLst/>
              <a:rect l="l" t="t" r="r" b="b"/>
              <a:pathLst>
                <a:path w="10745724" h="812800">
                  <a:moveTo>
                    <a:pt x="203200" y="0"/>
                  </a:moveTo>
                  <a:lnTo>
                    <a:pt x="10542524" y="0"/>
                  </a:lnTo>
                  <a:cubicBezTo>
                    <a:pt x="10654792" y="0"/>
                    <a:pt x="10745724" y="90932"/>
                    <a:pt x="10745724" y="203200"/>
                  </a:cubicBezTo>
                  <a:lnTo>
                    <a:pt x="10745724" y="609600"/>
                  </a:lnTo>
                  <a:cubicBezTo>
                    <a:pt x="10745724" y="721868"/>
                    <a:pt x="10654792" y="812800"/>
                    <a:pt x="10542524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2871311" y="1352717"/>
            <a:ext cx="10703387" cy="3790783"/>
          </a:xfrm>
          <a:custGeom>
            <a:avLst/>
            <a:gdLst/>
            <a:ahLst/>
            <a:cxnLst/>
            <a:rect l="l" t="t" r="r" b="b"/>
            <a:pathLst>
              <a:path w="10703387" h="3790783">
                <a:moveTo>
                  <a:pt x="0" y="0"/>
                </a:moveTo>
                <a:lnTo>
                  <a:pt x="10703387" y="0"/>
                </a:lnTo>
                <a:lnTo>
                  <a:pt x="10703387" y="3790783"/>
                </a:lnTo>
                <a:lnTo>
                  <a:pt x="0" y="379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623950" y="6504076"/>
            <a:ext cx="7198110" cy="1837576"/>
          </a:xfrm>
          <a:custGeom>
            <a:avLst/>
            <a:gdLst/>
            <a:ahLst/>
            <a:cxnLst/>
            <a:rect l="l" t="t" r="r" b="b"/>
            <a:pathLst>
              <a:path w="7198110" h="1837576">
                <a:moveTo>
                  <a:pt x="0" y="0"/>
                </a:moveTo>
                <a:lnTo>
                  <a:pt x="7198110" y="0"/>
                </a:lnTo>
                <a:lnTo>
                  <a:pt x="7198110" y="1837576"/>
                </a:lnTo>
                <a:lnTo>
                  <a:pt x="0" y="1837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953" t="-39750" r="-59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19646"/>
            <a:ext cx="10339311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</a:rPr>
              <a:t>3. IDENTIFY THE HIGHEST-PRICED PIZZA.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044308" y="6443982"/>
            <a:ext cx="4714856" cy="3486150"/>
          </a:xfrm>
          <a:custGeom>
            <a:avLst/>
            <a:gdLst/>
            <a:ahLst/>
            <a:cxnLst/>
            <a:rect l="l" t="t" r="r" b="b"/>
            <a:pathLst>
              <a:path w="4714856" h="3486150">
                <a:moveTo>
                  <a:pt x="0" y="0"/>
                </a:moveTo>
                <a:lnTo>
                  <a:pt x="4714856" y="0"/>
                </a:lnTo>
                <a:lnTo>
                  <a:pt x="4714856" y="3486150"/>
                </a:lnTo>
                <a:lnTo>
                  <a:pt x="0" y="348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03549"/>
            <a:ext cx="13832043" cy="812797"/>
            <a:chOff x="0" y="0"/>
            <a:chExt cx="1383204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32078" cy="812800"/>
            </a:xfrm>
            <a:custGeom>
              <a:avLst/>
              <a:gdLst/>
              <a:ahLst/>
              <a:cxnLst/>
              <a:rect l="l" t="t" r="r" b="b"/>
              <a:pathLst>
                <a:path w="13832078" h="812800">
                  <a:moveTo>
                    <a:pt x="203200" y="0"/>
                  </a:moveTo>
                  <a:lnTo>
                    <a:pt x="13628878" y="0"/>
                  </a:lnTo>
                  <a:cubicBezTo>
                    <a:pt x="13741146" y="0"/>
                    <a:pt x="13832078" y="90932"/>
                    <a:pt x="13832078" y="203200"/>
                  </a:cubicBezTo>
                  <a:lnTo>
                    <a:pt x="13832078" y="609600"/>
                  </a:lnTo>
                  <a:cubicBezTo>
                    <a:pt x="13832078" y="721868"/>
                    <a:pt x="13741146" y="812800"/>
                    <a:pt x="13628878" y="812800"/>
                  </a:cubicBezTo>
                  <a:lnTo>
                    <a:pt x="203200" y="812800"/>
                  </a:lnTo>
                  <a:cubicBezTo>
                    <a:pt x="90932" y="812800"/>
                    <a:pt x="0" y="721868"/>
                    <a:pt x="0" y="6096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523190" y="1462997"/>
            <a:ext cx="10685028" cy="4419010"/>
          </a:xfrm>
          <a:custGeom>
            <a:avLst/>
            <a:gdLst/>
            <a:ahLst/>
            <a:cxnLst/>
            <a:rect l="l" t="t" r="r" b="b"/>
            <a:pathLst>
              <a:path w="10685028" h="4419010">
                <a:moveTo>
                  <a:pt x="0" y="0"/>
                </a:moveTo>
                <a:lnTo>
                  <a:pt x="10685028" y="0"/>
                </a:lnTo>
                <a:lnTo>
                  <a:pt x="10685028" y="4419010"/>
                </a:lnTo>
                <a:lnTo>
                  <a:pt x="0" y="4419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19646"/>
            <a:ext cx="13425621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</a:rPr>
              <a:t>4. IDENTIFY THE MOST COMMON PIZZA SIZE ORDERED.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630"/>
            <a:ext cx="18288000" cy="10294630"/>
          </a:xfrm>
          <a:custGeom>
            <a:avLst/>
            <a:gdLst/>
            <a:ahLst/>
            <a:cxnLst/>
            <a:rect l="l" t="t" r="r" b="b"/>
            <a:pathLst>
              <a:path w="18288000" h="10294630">
                <a:moveTo>
                  <a:pt x="0" y="0"/>
                </a:moveTo>
                <a:lnTo>
                  <a:pt x="18288000" y="0"/>
                </a:lnTo>
                <a:lnTo>
                  <a:pt x="18288000" y="10294630"/>
                </a:lnTo>
                <a:lnTo>
                  <a:pt x="0" y="1029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6208" y="8341652"/>
            <a:ext cx="2655103" cy="1840154"/>
          </a:xfrm>
          <a:custGeom>
            <a:avLst/>
            <a:gdLst/>
            <a:ahLst/>
            <a:cxnLst/>
            <a:rect l="l" t="t" r="r" b="b"/>
            <a:pathLst>
              <a:path w="2655103" h="1840154">
                <a:moveTo>
                  <a:pt x="0" y="0"/>
                </a:moveTo>
                <a:lnTo>
                  <a:pt x="2655103" y="0"/>
                </a:lnTo>
                <a:lnTo>
                  <a:pt x="2655103" y="1840154"/>
                </a:lnTo>
                <a:lnTo>
                  <a:pt x="0" y="184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84662" y="8105565"/>
            <a:ext cx="2250548" cy="2244938"/>
          </a:xfrm>
          <a:custGeom>
            <a:avLst/>
            <a:gdLst/>
            <a:ahLst/>
            <a:cxnLst/>
            <a:rect l="l" t="t" r="r" b="b"/>
            <a:pathLst>
              <a:path w="2250548" h="2244938">
                <a:moveTo>
                  <a:pt x="0" y="0"/>
                </a:moveTo>
                <a:lnTo>
                  <a:pt x="2250548" y="0"/>
                </a:lnTo>
                <a:lnTo>
                  <a:pt x="2250548" y="2244938"/>
                </a:lnTo>
                <a:lnTo>
                  <a:pt x="0" y="224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92142"/>
            <a:ext cx="1218809" cy="3971925"/>
          </a:xfrm>
          <a:custGeom>
            <a:avLst/>
            <a:gdLst/>
            <a:ahLst/>
            <a:cxnLst/>
            <a:rect l="l" t="t" r="r" b="b"/>
            <a:pathLst>
              <a:path w="1218809" h="3971925">
                <a:moveTo>
                  <a:pt x="0" y="0"/>
                </a:moveTo>
                <a:lnTo>
                  <a:pt x="1218809" y="0"/>
                </a:lnTo>
                <a:lnTo>
                  <a:pt x="1218809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54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874547" y="2892152"/>
            <a:ext cx="1413434" cy="3943331"/>
          </a:xfrm>
          <a:custGeom>
            <a:avLst/>
            <a:gdLst/>
            <a:ahLst/>
            <a:cxnLst/>
            <a:rect l="l" t="t" r="r" b="b"/>
            <a:pathLst>
              <a:path w="1413434" h="3943331">
                <a:moveTo>
                  <a:pt x="0" y="0"/>
                </a:moveTo>
                <a:lnTo>
                  <a:pt x="1413434" y="0"/>
                </a:lnTo>
                <a:lnTo>
                  <a:pt x="1413434" y="3943331"/>
                </a:lnTo>
                <a:lnTo>
                  <a:pt x="0" y="394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51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280009" y="6864067"/>
            <a:ext cx="5895956" cy="2962256"/>
          </a:xfrm>
          <a:custGeom>
            <a:avLst/>
            <a:gdLst/>
            <a:ahLst/>
            <a:cxnLst/>
            <a:rect l="l" t="t" r="r" b="b"/>
            <a:pathLst>
              <a:path w="5895956" h="2962256">
                <a:moveTo>
                  <a:pt x="0" y="0"/>
                </a:moveTo>
                <a:lnTo>
                  <a:pt x="5895956" y="0"/>
                </a:lnTo>
                <a:lnTo>
                  <a:pt x="5895956" y="2962256"/>
                </a:lnTo>
                <a:lnTo>
                  <a:pt x="0" y="2962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0796" y="203549"/>
            <a:ext cx="16753265" cy="1460506"/>
            <a:chOff x="0" y="0"/>
            <a:chExt cx="16753268" cy="1460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53332" cy="1460500"/>
            </a:xfrm>
            <a:custGeom>
              <a:avLst/>
              <a:gdLst/>
              <a:ahLst/>
              <a:cxnLst/>
              <a:rect l="l" t="t" r="r" b="b"/>
              <a:pathLst>
                <a:path w="16753332" h="1460500">
                  <a:moveTo>
                    <a:pt x="0" y="1257300"/>
                  </a:move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lnTo>
                    <a:pt x="16550005" y="0"/>
                  </a:lnTo>
                  <a:cubicBezTo>
                    <a:pt x="16662273" y="0"/>
                    <a:pt x="16753332" y="90932"/>
                    <a:pt x="16753332" y="203200"/>
                  </a:cubicBezTo>
                  <a:lnTo>
                    <a:pt x="16753332" y="609600"/>
                  </a:lnTo>
                  <a:cubicBezTo>
                    <a:pt x="16753332" y="721868"/>
                    <a:pt x="16662400" y="812800"/>
                    <a:pt x="16550005" y="812800"/>
                  </a:cubicBezTo>
                  <a:lnTo>
                    <a:pt x="3612642" y="812800"/>
                  </a:lnTo>
                  <a:cubicBezTo>
                    <a:pt x="3500374" y="812800"/>
                    <a:pt x="3409442" y="903732"/>
                    <a:pt x="3409442" y="1016000"/>
                  </a:cubicBezTo>
                  <a:lnTo>
                    <a:pt x="3409442" y="1257300"/>
                  </a:lnTo>
                  <a:cubicBezTo>
                    <a:pt x="3409442" y="1369568"/>
                    <a:pt x="3318510" y="1460500"/>
                    <a:pt x="3206242" y="1460500"/>
                  </a:cubicBezTo>
                  <a:lnTo>
                    <a:pt x="203200" y="1460500"/>
                  </a:lnTo>
                  <a:cubicBezTo>
                    <a:pt x="90932" y="1460500"/>
                    <a:pt x="0" y="1369568"/>
                    <a:pt x="0" y="1257300"/>
                  </a:cubicBezTo>
                  <a:close/>
                </a:path>
              </a:pathLst>
            </a:custGeom>
            <a:solidFill>
              <a:srgbClr val="FF8A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247021" y="1341755"/>
            <a:ext cx="10889640" cy="5348167"/>
          </a:xfrm>
          <a:custGeom>
            <a:avLst/>
            <a:gdLst/>
            <a:ahLst/>
            <a:cxnLst/>
            <a:rect l="l" t="t" r="r" b="b"/>
            <a:pathLst>
              <a:path w="10889640" h="5348167">
                <a:moveTo>
                  <a:pt x="0" y="0"/>
                </a:moveTo>
                <a:lnTo>
                  <a:pt x="10889640" y="0"/>
                </a:lnTo>
                <a:lnTo>
                  <a:pt x="10889640" y="5348167"/>
                </a:lnTo>
                <a:lnTo>
                  <a:pt x="0" y="534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03993" y="267271"/>
            <a:ext cx="16346843" cy="126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</a:rPr>
              <a:t>5.LIST THE TOP 5 MOST ORDERED PIZZA TYPES ALONG WITH THEIR QUANTITIES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247</Words>
  <Application>Microsoft Office PowerPoint</Application>
  <PresentationFormat>Custom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Zuume Rough Bold</vt:lpstr>
      <vt:lpstr>Poppins Bold</vt:lpstr>
      <vt:lpstr>Calibri</vt:lpstr>
      <vt:lpstr>Arial</vt:lpstr>
      <vt:lpstr>Archive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analysis_compressed.pdf</dc:title>
  <cp:lastModifiedBy>Rati Yadav</cp:lastModifiedBy>
  <cp:revision>3</cp:revision>
  <dcterms:created xsi:type="dcterms:W3CDTF">2006-08-16T00:00:00Z</dcterms:created>
  <dcterms:modified xsi:type="dcterms:W3CDTF">2024-05-18T06:38:08Z</dcterms:modified>
  <dc:identifier>DAGFYaltmho</dc:identifier>
</cp:coreProperties>
</file>